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image" Target="../media/image7.png"/><Relationship Id="rId11" Type="http://schemas.openxmlformats.org/officeDocument/2006/relationships/image" Target="../media/image8.png"/><Relationship Id="rId12" Type="http://schemas.openxmlformats.org/officeDocument/2006/relationships/image" Target="../media/image9.png"/><Relationship Id="rId13" Type="http://schemas.openxmlformats.org/officeDocument/2006/relationships/image" Target="../media/image10.png"/><Relationship Id="rId14" Type="http://schemas.openxmlformats.org/officeDocument/2006/relationships/hyperlink" Target="https://arxiv.org/abs/2209.08631" TargetMode="External"/><Relationship Id="rId15" Type="http://schemas.openxmlformats.org/officeDocument/2006/relationships/hyperlink" Target="https://arxiv.org/abs/1603.00526" TargetMode="External"/><Relationship Id="rId16" Type="http://schemas.openxmlformats.org/officeDocument/2006/relationships/hyperlink" Target="https://sites.google.com/view/phangs/home/data" TargetMode="External"/><Relationship Id="rId17" Type="http://schemas.openxmlformats.org/officeDocument/2006/relationships/image" Target="../media/image11.png"/><Relationship Id="rId18" Type="http://schemas.openxmlformats.org/officeDocument/2006/relationships/image" Target="../media/image12.png"/><Relationship Id="rId19" Type="http://schemas.openxmlformats.org/officeDocument/2006/relationships/image" Target="../media/image1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hyperlink" Target="https://aasnova.org/2022/11/01/jwst-takes-a-peek-at-the-first-ever-galaxies/" TargetMode="External"/><Relationship Id="rId6" Type="http://schemas.openxmlformats.org/officeDocument/2006/relationships/hyperlink" Target="https://arxiv.org/abs/2312.05316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ower Spectra of Turbulent Galactic Gas"/>
          <p:cNvSpPr txBox="1"/>
          <p:nvPr/>
        </p:nvSpPr>
        <p:spPr>
          <a:xfrm>
            <a:off x="6496892" y="273990"/>
            <a:ext cx="11390217" cy="880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000000"/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Power Spectra of Turbulent Galactic Gas</a:t>
            </a:r>
          </a:p>
        </p:txBody>
      </p:sp>
      <p:sp>
        <p:nvSpPr>
          <p:cNvPr id="152" name="Galactic Simulations"/>
          <p:cNvSpPr txBox="1"/>
          <p:nvPr/>
        </p:nvSpPr>
        <p:spPr>
          <a:xfrm>
            <a:off x="2203153" y="1064286"/>
            <a:ext cx="3832454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u="sng">
                <a:solidFill>
                  <a:srgbClr val="000000"/>
                </a:solidFill>
              </a:defRPr>
            </a:lvl1pPr>
          </a:lstStyle>
          <a:p>
            <a:pPr/>
            <a:r>
              <a:t>Galactic Simulations</a:t>
            </a:r>
          </a:p>
        </p:txBody>
      </p:sp>
      <p:sp>
        <p:nvSpPr>
          <p:cNvPr id="153" name="Observations"/>
          <p:cNvSpPr txBox="1"/>
          <p:nvPr/>
        </p:nvSpPr>
        <p:spPr>
          <a:xfrm>
            <a:off x="18348393" y="1093748"/>
            <a:ext cx="2523033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u="sng">
                <a:solidFill>
                  <a:srgbClr val="000000"/>
                </a:solidFill>
              </a:defRPr>
            </a:lvl1pPr>
          </a:lstStyle>
          <a:p>
            <a:pPr/>
            <a:r>
              <a:t>Observations</a:t>
            </a:r>
          </a:p>
        </p:txBody>
      </p:sp>
      <p:sp>
        <p:nvSpPr>
          <p:cNvPr id="154" name="Power Spectrum"/>
          <p:cNvSpPr txBox="1"/>
          <p:nvPr/>
        </p:nvSpPr>
        <p:spPr>
          <a:xfrm>
            <a:off x="10193536" y="8873223"/>
            <a:ext cx="3162301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u="sng">
                <a:solidFill>
                  <a:srgbClr val="000000"/>
                </a:solidFill>
              </a:defRPr>
            </a:lvl1pPr>
          </a:lstStyle>
          <a:p>
            <a:pPr/>
            <a:r>
              <a:t>Power Spectrum</a:t>
            </a:r>
          </a:p>
        </p:txBody>
      </p:sp>
      <p:pic>
        <p:nvPicPr>
          <p:cNvPr id="155" name="GSSC_densityMap.png" descr="GSSC_densityMa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543" y="1952818"/>
            <a:ext cx="11000044" cy="29016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GSSC_DensMaps_xy.mp4" descr="GSSC_DensMaps_xy.mp4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419727" y="4851546"/>
            <a:ext cx="4307983" cy="43079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ALMA_ngc4321.png" descr="ALMA_ngc432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515834" y="2299446"/>
            <a:ext cx="3275355" cy="27364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JWST_miri_ngc4321.png" descr="JWST_miri_ngc4321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312901" y="2234971"/>
            <a:ext cx="3279023" cy="28653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SDSS_ngc4321.png" descr="SDSS_ngc4321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780375" y="2299446"/>
            <a:ext cx="3547008" cy="2736449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— NGC4321"/>
          <p:cNvSpPr txBox="1"/>
          <p:nvPr/>
        </p:nvSpPr>
        <p:spPr>
          <a:xfrm>
            <a:off x="13960897" y="1645336"/>
            <a:ext cx="1983030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 u="sng">
                <a:solidFill>
                  <a:srgbClr val="000000"/>
                </a:solidFill>
              </a:defRPr>
            </a:pPr>
            <a:r>
              <a:rPr u="none"/>
              <a:t>— </a:t>
            </a:r>
            <a:r>
              <a:rPr sz="2400">
                <a:solidFill>
                  <a:schemeClr val="accent1">
                    <a:lumOff val="-13575"/>
                  </a:schemeClr>
                </a:solidFill>
              </a:rPr>
              <a:t>NGC4321</a:t>
            </a:r>
          </a:p>
        </p:txBody>
      </p:sp>
      <p:sp>
        <p:nvSpPr>
          <p:cNvPr id="161" name="— NGC0628"/>
          <p:cNvSpPr txBox="1"/>
          <p:nvPr/>
        </p:nvSpPr>
        <p:spPr>
          <a:xfrm>
            <a:off x="13960897" y="5253048"/>
            <a:ext cx="1983030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 u="sng">
                <a:solidFill>
                  <a:srgbClr val="000000"/>
                </a:solidFill>
              </a:defRPr>
            </a:pPr>
            <a:r>
              <a:rPr u="none"/>
              <a:t>— </a:t>
            </a:r>
            <a:r>
              <a:rPr sz="2400">
                <a:solidFill>
                  <a:schemeClr val="accent1">
                    <a:lumOff val="-13575"/>
                  </a:schemeClr>
                </a:solidFill>
              </a:rPr>
              <a:t>NGC0628</a:t>
            </a:r>
          </a:p>
        </p:txBody>
      </p:sp>
      <p:pic>
        <p:nvPicPr>
          <p:cNvPr id="162" name="JWST_miri_ngc0628.png" descr="JWST_miri_ngc0628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3448473" y="6138428"/>
            <a:ext cx="3085604" cy="36641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ALMA_ngc0628.png" descr="ALMA_ngc0628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0551805" y="6299923"/>
            <a:ext cx="3547008" cy="32751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THINGS_ngc0628.png" descr="THINGS_ngc0628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0836947" y="9896118"/>
            <a:ext cx="3275355" cy="3123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SDSS_ngc0628.png" descr="SDSS_ngc0628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6626714" y="6199475"/>
            <a:ext cx="3832454" cy="34866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GasPowSpec_HSSC_vf.pdf" descr="GasPowSpec_HSSC_vf.pdf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5027556" y="5108113"/>
            <a:ext cx="4866135" cy="3794848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(arXiv:2209.08631, arXiv:1603.00526)"/>
          <p:cNvSpPr txBox="1"/>
          <p:nvPr/>
        </p:nvSpPr>
        <p:spPr>
          <a:xfrm>
            <a:off x="1727612" y="1562014"/>
            <a:ext cx="4866135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000">
                <a:solidFill>
                  <a:srgbClr val="0000EE"/>
                </a:solidFill>
                <a:latin typeface="Lucida Grande"/>
                <a:ea typeface="Lucida Grande"/>
                <a:cs typeface="Lucida Grande"/>
                <a:sym typeface="Lucida Grande"/>
              </a:defRPr>
            </a:pPr>
            <a:r>
              <a:t>(</a:t>
            </a:r>
            <a:r>
              <a:rPr u="sng">
                <a:hlinkClick r:id="rId14" invalidUrl="" action="" tgtFrame="" tooltip="" history="1" highlightClick="0" endSnd="0"/>
              </a:rPr>
              <a:t>arXiv:2209.08631</a:t>
            </a:r>
            <a:r>
              <a:rPr b="1">
                <a:solidFill>
                  <a:srgbClr val="000000"/>
                </a:solidFill>
              </a:rPr>
              <a:t>, </a:t>
            </a:r>
            <a:r>
              <a:rPr u="sng">
                <a:hlinkClick r:id="rId15" invalidUrl="" action="" tgtFrame="" tooltip="" history="1" highlightClick="0" endSnd="0"/>
              </a:rPr>
              <a:t>arXiv:1603.00526</a:t>
            </a:r>
            <a:r>
              <a:rPr b="1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168" name="(PHANGS TEAM)"/>
          <p:cNvSpPr txBox="1"/>
          <p:nvPr/>
        </p:nvSpPr>
        <p:spPr>
          <a:xfrm>
            <a:off x="18581590" y="1559220"/>
            <a:ext cx="2056639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 u="sng">
                <a:solidFill>
                  <a:schemeClr val="accent1">
                    <a:hueOff val="114395"/>
                    <a:lumOff val="-24975"/>
                  </a:schemeClr>
                </a:solidFill>
                <a:hlinkClick r:id="rId16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16" invalidUrl="" action="" tgtFrame="" tooltip="" history="1" highlightClick="0" endSnd="0"/>
              </a:rPr>
              <a:t>(PHANGS TEAM)</a:t>
            </a:r>
          </a:p>
        </p:txBody>
      </p:sp>
      <p:sp>
        <p:nvSpPr>
          <p:cNvPr id="169" name="Line"/>
          <p:cNvSpPr/>
          <p:nvPr/>
        </p:nvSpPr>
        <p:spPr>
          <a:xfrm>
            <a:off x="11231266" y="11457918"/>
            <a:ext cx="1541062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70" name="PHANGS_PowSpec_ngc0628.png" descr="PHANGS_PowSpec_ngc0628.png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3890963" y="9636511"/>
            <a:ext cx="4131539" cy="40232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GasDisk_ProjSurfceDensProf_281.png" descr="GasDisk_ProjSurfceDensProf_281.png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243424" y="9714611"/>
            <a:ext cx="4660590" cy="34866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GasDisk_PowSpecProjSurfDens_281_res_15.png" descr="GasDisk_PowSpecProjSurfDens_281_res_15.png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5832447" y="9745239"/>
            <a:ext cx="4660590" cy="3425359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Line"/>
          <p:cNvSpPr/>
          <p:nvPr/>
        </p:nvSpPr>
        <p:spPr>
          <a:xfrm>
            <a:off x="5121455" y="11457918"/>
            <a:ext cx="493551" cy="1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4" name="[Task 1]"/>
          <p:cNvSpPr txBox="1"/>
          <p:nvPr/>
        </p:nvSpPr>
        <p:spPr>
          <a:xfrm>
            <a:off x="7728802" y="1251757"/>
            <a:ext cx="1472710" cy="604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[Task 1]</a:t>
            </a:r>
          </a:p>
        </p:txBody>
      </p:sp>
      <p:sp>
        <p:nvSpPr>
          <p:cNvPr id="175" name="[Task 2]"/>
          <p:cNvSpPr txBox="1"/>
          <p:nvPr/>
        </p:nvSpPr>
        <p:spPr>
          <a:xfrm>
            <a:off x="4843529" y="9285036"/>
            <a:ext cx="1553091" cy="604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[Task 2]</a:t>
            </a:r>
          </a:p>
        </p:txBody>
      </p:sp>
      <p:sp>
        <p:nvSpPr>
          <p:cNvPr id="176" name="[Task 3]"/>
          <p:cNvSpPr txBox="1"/>
          <p:nvPr/>
        </p:nvSpPr>
        <p:spPr>
          <a:xfrm>
            <a:off x="21698078" y="1251757"/>
            <a:ext cx="1553092" cy="604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[Task 3]</a:t>
            </a:r>
          </a:p>
        </p:txBody>
      </p:sp>
      <p:sp>
        <p:nvSpPr>
          <p:cNvPr id="177" name="[Task 4]"/>
          <p:cNvSpPr txBox="1"/>
          <p:nvPr/>
        </p:nvSpPr>
        <p:spPr>
          <a:xfrm>
            <a:off x="18075297" y="11346015"/>
            <a:ext cx="1553092" cy="604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[Task 4]</a:t>
            </a:r>
          </a:p>
        </p:txBody>
      </p:sp>
      <p:sp>
        <p:nvSpPr>
          <p:cNvPr id="178" name="Equation"/>
          <p:cNvSpPr txBox="1"/>
          <p:nvPr/>
        </p:nvSpPr>
        <p:spPr>
          <a:xfrm>
            <a:off x="7964572" y="6363989"/>
            <a:ext cx="1466173" cy="3796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43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∝</m:t>
                  </m:r>
                  <m:sSup>
                    <m:e>
                      <m:r>
                        <a:rPr xmlns:a="http://schemas.openxmlformats.org/drawingml/2006/main" sz="4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p>
                      <m:r>
                        <a:rPr xmlns:a="http://schemas.openxmlformats.org/drawingml/2006/main" sz="43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p>
                  </m:sSup>
                </m:oMath>
              </m:oMathPara>
            </a14:m>
            <a:endParaRPr sz="4300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67" fill="hold"/>
                                        <p:tgtEl>
                                          <p:spTgt spid="1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56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56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5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hubblesite_tuning_fork.jpg" descr="hubblesite_tuning_fork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105" y="1113440"/>
            <a:ext cx="10905913" cy="89740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DiskDensImg_faceOn_vfnl.pdf" descr="DiskDensImg_faceOn_vfnl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29248" y="1399631"/>
            <a:ext cx="8230594" cy="4093523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Clumpy Galaxy"/>
          <p:cNvSpPr txBox="1"/>
          <p:nvPr/>
        </p:nvSpPr>
        <p:spPr>
          <a:xfrm>
            <a:off x="17806244" y="599221"/>
            <a:ext cx="2876602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u="sng">
                <a:solidFill>
                  <a:srgbClr val="000000"/>
                </a:solidFill>
              </a:defRPr>
            </a:lvl1pPr>
          </a:lstStyle>
          <a:p>
            <a:pPr/>
            <a:r>
              <a:t>Clumpy Galaxy</a:t>
            </a:r>
          </a:p>
        </p:txBody>
      </p:sp>
      <p:sp>
        <p:nvSpPr>
          <p:cNvPr id="183" name="High-Redshit Galaxies"/>
          <p:cNvSpPr txBox="1"/>
          <p:nvPr/>
        </p:nvSpPr>
        <p:spPr>
          <a:xfrm>
            <a:off x="16345362" y="6971015"/>
            <a:ext cx="4170580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 u="sng">
                <a:solidFill>
                  <a:srgbClr val="000000"/>
                </a:solidFill>
              </a:defRPr>
            </a:lvl1pPr>
          </a:lstStyle>
          <a:p>
            <a:pPr/>
            <a:r>
              <a:t>High-Redshit Galaxies</a:t>
            </a:r>
          </a:p>
        </p:txBody>
      </p:sp>
      <p:pic>
        <p:nvPicPr>
          <p:cNvPr id="184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11337852" y="7792774"/>
            <a:ext cx="12944063" cy="4889979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Source: https://aasnova.org/2022/11/01/jwst-takes-a-peek-at-the-first-ever-galaxies/"/>
          <p:cNvSpPr txBox="1"/>
          <p:nvPr/>
        </p:nvSpPr>
        <p:spPr>
          <a:xfrm>
            <a:off x="11289837" y="12931690"/>
            <a:ext cx="11694872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Source: </a:t>
            </a:r>
            <a:r>
              <a:rPr u="sng">
                <a:hlinkClick r:id="rId5" invalidUrl="" action="" tgtFrame="" tooltip="" history="1" highlightClick="0" endSnd="0"/>
              </a:rPr>
              <a:t>https://aasnova.org/2022/11/01/jwst-takes-a-peek-at-the-first-ever-galaxies/</a:t>
            </a:r>
          </a:p>
        </p:txBody>
      </p:sp>
      <p:sp>
        <p:nvSpPr>
          <p:cNvPr id="186" name="arXiv:2312.05316"/>
          <p:cNvSpPr txBox="1"/>
          <p:nvPr/>
        </p:nvSpPr>
        <p:spPr>
          <a:xfrm>
            <a:off x="15159163" y="5631842"/>
            <a:ext cx="2660763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2300" u="sng">
                <a:solidFill>
                  <a:srgbClr val="0000EE"/>
                </a:solidFill>
                <a:latin typeface="Lucida Grande"/>
                <a:ea typeface="Lucida Grande"/>
                <a:cs typeface="Lucida Grande"/>
                <a:sym typeface="Lucida Grande"/>
                <a:hlinkClick r:id="rId6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6" invalidUrl="" action="" tgtFrame="" tooltip="" history="1" highlightClick="0" endSnd="0"/>
              </a:rPr>
              <a:t>arXiv:2312.05316</a:t>
            </a:r>
          </a:p>
        </p:txBody>
      </p:sp>
      <p:sp>
        <p:nvSpPr>
          <p:cNvPr id="187" name="HST"/>
          <p:cNvSpPr txBox="1"/>
          <p:nvPr/>
        </p:nvSpPr>
        <p:spPr>
          <a:xfrm>
            <a:off x="11610341" y="7958736"/>
            <a:ext cx="706832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16847"/>
                  </a:schemeClr>
                </a:solidFill>
              </a:defRPr>
            </a:lvl1pPr>
          </a:lstStyle>
          <a:p>
            <a:pPr/>
            <a:r>
              <a:t>HST</a:t>
            </a:r>
          </a:p>
        </p:txBody>
      </p:sp>
      <p:sp>
        <p:nvSpPr>
          <p:cNvPr id="188" name="JWST"/>
          <p:cNvSpPr txBox="1"/>
          <p:nvPr/>
        </p:nvSpPr>
        <p:spPr>
          <a:xfrm>
            <a:off x="11500155" y="10445213"/>
            <a:ext cx="927203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1">
                    <a:lumOff val="16847"/>
                  </a:schemeClr>
                </a:solidFill>
              </a:defRPr>
            </a:lvl1pPr>
          </a:lstStyle>
          <a:p>
            <a:pPr/>
            <a:r>
              <a:t>JWST</a:t>
            </a:r>
          </a:p>
        </p:txBody>
      </p:sp>
      <p:sp>
        <p:nvSpPr>
          <p:cNvPr id="189" name="(SMACS 0723 field)"/>
          <p:cNvSpPr txBox="1"/>
          <p:nvPr/>
        </p:nvSpPr>
        <p:spPr>
          <a:xfrm>
            <a:off x="12357933" y="8002120"/>
            <a:ext cx="2104264" cy="37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 u="sng">
                <a:solidFill>
                  <a:schemeClr val="accent1">
                    <a:lumOff val="16847"/>
                  </a:schemeClr>
                </a:solidFill>
              </a:defRPr>
            </a:lvl1pPr>
          </a:lstStyle>
          <a:p>
            <a:pPr/>
            <a:r>
              <a:t>(SMACS 0723 field)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